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E61D4-B2C3-4B43-994D-0F62B1D0BB25}" type="datetimeFigureOut">
              <a:rPr lang="pl-PL"/>
              <a:pPr/>
              <a:t>2017-05-23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2425D-B511-4EDB-AD34-F07658ED82E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801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76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5231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2307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227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37847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643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634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45105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425D-B511-4EDB-AD34-F07658ED82E0}" type="slidenum">
              <a:rPr lang="pl-PL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6430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xmlns="" val="2205073421"/>
              </p:ext>
            </p:extLst>
          </p:nvPr>
        </p:nvSpPr>
        <p:spPr>
          <a:xfrm>
            <a:off x="1876425" y="1071563"/>
            <a:ext cx="9217025" cy="2046657"/>
          </a:xfrm>
        </p:spPr>
        <p:txBody>
          <a:bodyPr/>
          <a:lstStyle/>
          <a:p>
            <a:r>
              <a:rPr lang="en-US" dirty="0">
                <a:latin typeface="Sylfaen"/>
                <a:cs typeface="Courier New"/>
              </a:rPr>
              <a:t>CyberPrzemoc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xmlns="" val="2146766251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                                                                                         </a:t>
            </a:r>
            <a:r>
              <a:rPr lang="en-US" dirty="0">
                <a:latin typeface="Times"/>
                <a:cs typeface="Times"/>
              </a:rPr>
              <a:t>Julia  saik</a:t>
            </a:r>
          </a:p>
        </p:txBody>
      </p:sp>
    </p:spTree>
    <p:extLst>
      <p:ext uri="{BB962C8B-B14F-4D97-AF65-F5344CB8AC3E}">
        <p14:creationId xmlns:p14="http://schemas.microsoft.com/office/powerpoint/2010/main" xmlns="" val="385614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xmlns="" val="3216539667"/>
              </p:ext>
            </p:extLst>
          </p:nvPr>
        </p:nvSpPr>
        <p:spPr>
          <a:xfrm>
            <a:off x="5752892" y="2669387"/>
            <a:ext cx="3855565" cy="3429000"/>
          </a:xfrm>
        </p:spPr>
        <p:txBody>
          <a:bodyPr/>
          <a:lstStyle/>
          <a:p>
            <a:r>
              <a:rPr lang="pl-PL" dirty="0"/>
              <a:t>koniec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4241224737"/>
              </p:ext>
            </p:extLst>
          </p:nvPr>
        </p:nvSpPr>
        <p:spPr>
          <a:xfrm>
            <a:off x="1285875" y="495300"/>
            <a:ext cx="9904459" cy="1371599"/>
          </a:xfrm>
        </p:spPr>
        <p:txBody>
          <a:bodyPr/>
          <a:lstStyle/>
          <a:p>
            <a:r>
              <a:rPr lang="pl-PL" sz="2800" dirty="0"/>
              <a:t>Pamiętajmy, by nie ignorować takich rzeczy jak cyberprzemoc i interweniować jak najszybciej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60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950" y="95250"/>
            <a:ext cx="2743200" cy="307624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xmlns="" val="2344044820"/>
              </p:ext>
            </p:extLst>
          </p:nvPr>
        </p:nvSpPr>
        <p:spPr>
          <a:xfrm>
            <a:off x="757464" y="2826024"/>
            <a:ext cx="9905955" cy="40319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222222"/>
                </a:solidFill>
              </a:rPr>
              <a:t>Cyberprzemoc (agresja elektroniczna)</a:t>
            </a:r>
            <a:r>
              <a:rPr lang="pl-PL" dirty="0">
                <a:solidFill>
                  <a:srgbClr val="222222"/>
                </a:solidFill>
              </a:rPr>
              <a:t> – stosowanie przemocy poprzez: prześladowanie, zastraszanie, nękanie, wyśmiewanie innych osób z wykorzystaniem internetu i narzędzi typu elektronicznego takich jak: sms, e-mail, witryny internetowe, fora dyskusyjne w internecie, portale społecznościowe i inne.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1108246958"/>
              </p:ext>
            </p:extLst>
          </p:nvPr>
        </p:nvSpPr>
        <p:spPr>
          <a:xfrm>
            <a:off x="1638300" y="-333375"/>
            <a:ext cx="9904459" cy="1371599"/>
          </a:xfrm>
        </p:spPr>
        <p:txBody>
          <a:bodyPr/>
          <a:lstStyle/>
          <a:p>
            <a:r>
              <a:rPr lang="pl-PL" sz="3600" dirty="0"/>
              <a:t>Czym jest cyberprzemoc?</a:t>
            </a:r>
            <a:endParaRPr lang="pl-PL" dirty="0"/>
          </a:p>
        </p:txBody>
      </p:sp>
      <p:sp>
        <p:nvSpPr>
          <p:cNvPr id="5" name="pole tekstowe 4"/>
          <p:cNvSpPr txBox="1"/>
          <p:nvPr>
            <p:extLst>
              <p:ext uri="{D42A27DB-BD31-4B8C-83A1-F6EECF244321}">
                <p14:modId xmlns:p14="http://schemas.microsoft.com/office/powerpoint/2010/main" xmlns="" val="1664774524"/>
              </p:ext>
            </p:extLst>
          </p:nvPr>
        </p:nvSpPr>
        <p:spPr>
          <a:xfrm>
            <a:off x="10343791" y="6534150"/>
            <a:ext cx="240134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dirty="0"/>
              <a:t>Źródło: Wikipedia</a:t>
            </a:r>
          </a:p>
        </p:txBody>
      </p:sp>
    </p:spTree>
    <p:extLst>
      <p:ext uri="{BB962C8B-B14F-4D97-AF65-F5344CB8AC3E}">
        <p14:creationId xmlns:p14="http://schemas.microsoft.com/office/powerpoint/2010/main" xmlns="" val="181293708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xmlns="" val="1213138973"/>
              </p:ext>
            </p:extLst>
          </p:nvPr>
        </p:nvSpPr>
        <p:spPr>
          <a:xfrm>
            <a:off x="1333500" y="-1162050"/>
            <a:ext cx="9905955" cy="3429000"/>
          </a:xfrm>
        </p:spPr>
        <p:txBody>
          <a:bodyPr/>
          <a:lstStyle/>
          <a:p>
            <a:r>
              <a:rPr lang="pl-PL" dirty="0"/>
              <a:t>Formy cyberprzemocy: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1227271457"/>
              </p:ext>
            </p:extLst>
          </p:nvPr>
        </p:nvSpPr>
        <p:spPr>
          <a:xfrm>
            <a:off x="857250" y="2619375"/>
            <a:ext cx="9904459" cy="13715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85750">
              <a:buChar char="•"/>
            </a:pPr>
            <a:r>
              <a:rPr lang="pl-PL" sz="2400" dirty="0">
                <a:solidFill>
                  <a:srgbClr val="FFFFFF"/>
                </a:solidFill>
              </a:rPr>
              <a:t>Rozsyłanie kompromitujących materiałów</a:t>
            </a:r>
          </a:p>
          <a:p>
            <a:pPr indent="-285750">
              <a:buChar char="•"/>
            </a:pPr>
            <a:r>
              <a:rPr lang="pl-PL" sz="2400" dirty="0">
                <a:solidFill>
                  <a:srgbClr val="FFFFFF"/>
                </a:solidFill>
              </a:rPr>
              <a:t>Włamania na konta pocztowe i konta komunikatorów w celu rozsyłania kompromitujących wiadomości</a:t>
            </a:r>
            <a:endParaRPr sz="2400" dirty="0">
              <a:solidFill>
                <a:srgbClr val="FFFFFF"/>
              </a:solidFill>
            </a:endParaRPr>
          </a:p>
          <a:p>
            <a:pPr indent="-285750">
              <a:buChar char="•"/>
            </a:pPr>
            <a:r>
              <a:rPr lang="pl-PL" sz="2400" dirty="0">
                <a:solidFill>
                  <a:srgbClr val="FFFFFF"/>
                </a:solidFill>
              </a:rPr>
              <a:t>Dalsze rozsyłanie otrzymanych danych i wiadomości jako zapisu rozmowy, czy kopii e-maila</a:t>
            </a:r>
          </a:p>
          <a:p>
            <a:pPr indent="-285750">
              <a:buChar char="•"/>
            </a:pPr>
            <a:r>
              <a:rPr lang="pl-PL" sz="2400" dirty="0">
                <a:solidFill>
                  <a:srgbClr val="FFFFFF"/>
                </a:solidFill>
              </a:rPr>
              <a:t>Tworzenie kompromitujących i ośmieszających stron internetowych</a:t>
            </a:r>
            <a:endParaRPr sz="2400" dirty="0">
              <a:solidFill>
                <a:srgbClr val="FFFFFF"/>
              </a:solidFill>
            </a:endParaRPr>
          </a:p>
          <a:p>
            <a:endParaRPr lang="pl-PL" dirty="0"/>
          </a:p>
        </p:txBody>
      </p:sp>
      <p:sp>
        <p:nvSpPr>
          <p:cNvPr id="4" name="pole tekstowe 3"/>
          <p:cNvSpPr txBox="1"/>
          <p:nvPr>
            <p:extLst>
              <p:ext uri="{D42A27DB-BD31-4B8C-83A1-F6EECF244321}">
                <p14:modId xmlns:p14="http://schemas.microsoft.com/office/powerpoint/2010/main" xmlns="" val="665093"/>
              </p:ext>
            </p:extLst>
          </p:nvPr>
        </p:nvSpPr>
        <p:spPr>
          <a:xfrm>
            <a:off x="10048875" y="6372225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dirty="0">
                <a:solidFill>
                  <a:srgbClr val="FFFFFF"/>
                </a:solidFill>
                <a:latin typeface="Arial"/>
                <a:cs typeface="Arial"/>
              </a:rPr>
              <a:t>Źródło: Wikipedia</a:t>
            </a:r>
          </a:p>
        </p:txBody>
      </p:sp>
    </p:spTree>
    <p:extLst>
      <p:ext uri="{BB962C8B-B14F-4D97-AF65-F5344CB8AC3E}">
        <p14:creationId xmlns:p14="http://schemas.microsoft.com/office/powerpoint/2010/main" xmlns="" val="25198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xmlns="" val="732233250"/>
              </p:ext>
            </p:extLst>
          </p:nvPr>
        </p:nvSpPr>
        <p:spPr>
          <a:xfrm>
            <a:off x="838200" y="3600450"/>
            <a:ext cx="9906000" cy="2339889"/>
          </a:xfrm>
        </p:spPr>
        <p:txBody>
          <a:bodyPr/>
          <a:lstStyle/>
          <a:p>
            <a:pPr algn="just"/>
            <a:endParaRPr lang="pl-PL" dirty="0">
              <a:solidFill>
                <a:srgbClr val="3A3A3A"/>
              </a:solidFill>
            </a:endParaRP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1095945726"/>
              </p:ext>
            </p:extLst>
          </p:nvPr>
        </p:nvSpPr>
        <p:spPr>
          <a:xfrm>
            <a:off x="1141413" y="180975"/>
            <a:ext cx="9904459" cy="1371599"/>
          </a:xfrm>
        </p:spPr>
        <p:txBody>
          <a:bodyPr/>
          <a:lstStyle/>
          <a:p>
            <a:pPr algn="just"/>
            <a:r>
              <a:rPr sz="2800" dirty="0">
                <a:solidFill>
                  <a:srgbClr val="FFFFFF"/>
                </a:solidFill>
              </a:rPr>
              <a:t>Ofiara </a:t>
            </a:r>
            <a:r>
              <a:rPr sz="3200" dirty="0">
                <a:solidFill>
                  <a:srgbClr val="FFFFFF"/>
                </a:solidFill>
              </a:rPr>
              <a:t>cyberprzestępców</a:t>
            </a:r>
            <a:r>
              <a:rPr sz="2800" dirty="0">
                <a:solidFill>
                  <a:srgbClr val="FFFFFF"/>
                </a:solidFill>
              </a:rPr>
              <a:t> - dlaczego jest atakowana?</a:t>
            </a:r>
            <a:endParaRPr lang="pl-PL" sz="2800" dirty="0">
              <a:solidFill>
                <a:srgbClr val="FFFFFF"/>
              </a:solidFill>
            </a:endParaRPr>
          </a:p>
          <a:p>
            <a:endParaRPr lang="pl-PL" dirty="0"/>
          </a:p>
        </p:txBody>
      </p:sp>
      <p:sp>
        <p:nvSpPr>
          <p:cNvPr id="4" name="pole tekstowe 3"/>
          <p:cNvSpPr txBox="1"/>
          <p:nvPr>
            <p:extLst>
              <p:ext uri="{D42A27DB-BD31-4B8C-83A1-F6EECF244321}">
                <p14:modId xmlns:p14="http://schemas.microsoft.com/office/powerpoint/2010/main" xmlns="" val="151653488"/>
              </p:ext>
            </p:extLst>
          </p:nvPr>
        </p:nvSpPr>
        <p:spPr>
          <a:xfrm>
            <a:off x="657225" y="1352550"/>
            <a:ext cx="10501608" cy="397031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sz="2800" dirty="0">
                <a:solidFill>
                  <a:srgbClr val="FFFFFF"/>
                </a:solidFill>
                <a:latin typeface="Lato"/>
              </a:rPr>
              <a:t>Użytkownicy najczęściej na własne życzenie są narażeni na </a:t>
            </a:r>
            <a:r>
              <a:rPr lang="pl-PL" sz="2800" b="1" dirty="0">
                <a:solidFill>
                  <a:srgbClr val="FFFFFF"/>
                </a:solidFill>
                <a:latin typeface="Lato"/>
              </a:rPr>
              <a:t>niebezpieczeństwo w sieci</a:t>
            </a:r>
            <a:r>
              <a:rPr lang="pl-PL" sz="2800" dirty="0">
                <a:solidFill>
                  <a:srgbClr val="FFFFFF"/>
                </a:solidFill>
                <a:latin typeface="Lato"/>
              </a:rPr>
              <a:t>. Brak odpowiednich zabezpieczeń w postaci aktualnych programów antywirusowych, korzystanie z nielegalnych kopii oprogramowania, wchodzenie na podejrzane strony, na których czają się hakerzy, a także korzystanie z nieaktualnej wersji systemu operacyjnego, pozbawionego zapory i zabezpieczeń – to główne przyczyny tak dużej liczby ataków z zewnątrz. Jak wyglądają poszczególne dane statystyczne w wymienionych krajach?</a:t>
            </a:r>
            <a:endParaRPr lang="pl-PL" sz="2800" dirty="0">
              <a:solidFill>
                <a:srgbClr val="FFFFFF"/>
              </a:solidFill>
            </a:endParaRPr>
          </a:p>
        </p:txBody>
      </p:sp>
      <p:sp>
        <p:nvSpPr>
          <p:cNvPr id="5" name="pole tekstowe 4"/>
          <p:cNvSpPr txBox="1"/>
          <p:nvPr>
            <p:extLst>
              <p:ext uri="{D42A27DB-BD31-4B8C-83A1-F6EECF244321}">
                <p14:modId xmlns:p14="http://schemas.microsoft.com/office/powerpoint/2010/main" xmlns="" val="2640429411"/>
              </p:ext>
            </p:extLst>
          </p:nvPr>
        </p:nvSpPr>
        <p:spPr>
          <a:xfrm>
            <a:off x="9353550" y="6057900"/>
            <a:ext cx="3048000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dirty="0"/>
              <a:t>Źródło: poradnikprzedsiebiorcy.pl</a:t>
            </a:r>
          </a:p>
        </p:txBody>
      </p:sp>
    </p:spTree>
    <p:extLst>
      <p:ext uri="{BB962C8B-B14F-4D97-AF65-F5344CB8AC3E}">
        <p14:creationId xmlns:p14="http://schemas.microsoft.com/office/powerpoint/2010/main" xmlns="" val="2247387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9575" y="7315200"/>
            <a:ext cx="9905955" cy="3429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1796737668"/>
              </p:ext>
            </p:extLst>
          </p:nvPr>
        </p:nvSpPr>
        <p:spPr>
          <a:xfrm>
            <a:off x="1247775" y="2000250"/>
            <a:ext cx="9904459" cy="1371599"/>
          </a:xfrm>
        </p:spPr>
        <p:txBody>
          <a:bodyPr>
            <a:noAutofit/>
          </a:bodyPr>
          <a:lstStyle/>
          <a:p>
            <a:pPr algn="just"/>
            <a:r>
              <a:rPr lang="pl-PL" sz="3200" dirty="0">
                <a:solidFill>
                  <a:srgbClr val="FFFFFF"/>
                </a:solidFill>
              </a:rPr>
              <a:t>Najbardziej podatnym krajem na ataki  - pod względem liczby wykrytych zagrożeń rocznie na jednego użytkownika - jest Rosja. Aż 37 na 100 rosyjskich internautów doświadczyło próby włamania na swój komputer. Nieco bardziej optymistycznie wyniki te wyglądają w pozostałych krajach – w Niemczech jest to już tylko 18%, w USA – 11%, </a:t>
            </a:r>
            <a:r>
              <a:rPr lang="pl-PL" sz="3200" u="sng" dirty="0">
                <a:solidFill>
                  <a:srgbClr val="FFFFFF"/>
                </a:solidFill>
              </a:rPr>
              <a:t>w Polsce – 10%</a:t>
            </a:r>
            <a:r>
              <a:rPr lang="pl-PL" sz="3200" dirty="0">
                <a:solidFill>
                  <a:srgbClr val="FFFFFF"/>
                </a:solidFill>
              </a:rPr>
              <a:t>, natomiast w Chinach zanotowano 8 ataków rocznie.</a:t>
            </a:r>
          </a:p>
        </p:txBody>
      </p:sp>
      <p:sp>
        <p:nvSpPr>
          <p:cNvPr id="4" name="pole tekstowe 3"/>
          <p:cNvSpPr txBox="1"/>
          <p:nvPr>
            <p:extLst>
              <p:ext uri="{D42A27DB-BD31-4B8C-83A1-F6EECF244321}">
                <p14:modId xmlns:p14="http://schemas.microsoft.com/office/powerpoint/2010/main" xmlns="" val="2056417213"/>
              </p:ext>
            </p:extLst>
          </p:nvPr>
        </p:nvSpPr>
        <p:spPr>
          <a:xfrm>
            <a:off x="9458325" y="6211019"/>
            <a:ext cx="3048000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dirty="0"/>
              <a:t>Źródło: poradnikprzedsiebiorcy.pl</a:t>
            </a:r>
          </a:p>
        </p:txBody>
      </p:sp>
    </p:spTree>
    <p:extLst>
      <p:ext uri="{BB962C8B-B14F-4D97-AF65-F5344CB8AC3E}">
        <p14:creationId xmlns:p14="http://schemas.microsoft.com/office/powerpoint/2010/main" xmlns="" val="3296309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525" y="342900"/>
            <a:ext cx="2257425" cy="298132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xmlns="" val="4028350459"/>
              </p:ext>
            </p:extLst>
          </p:nvPr>
        </p:nvSpPr>
        <p:spPr>
          <a:xfrm>
            <a:off x="285750" y="2447925"/>
            <a:ext cx="9905955" cy="3429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2400" dirty="0">
                <a:latin typeface="Symbol"/>
                <a:sym typeface="Symbol"/>
              </a:rPr>
              <a:t>·</a:t>
            </a:r>
            <a:r>
              <a:rPr lang="pl-PL" sz="2400" dirty="0">
                <a:latin typeface="Times New Roman"/>
                <a:cs typeface="Times New Roman"/>
              </a:rPr>
              <a:t> </a:t>
            </a:r>
            <a:r>
              <a:rPr lang="pl-PL" sz="2400" dirty="0">
                <a:latin typeface="Trebuchet MS"/>
              </a:rPr>
              <a:t>Nie wstydź się! Powiedz o tym dorosłej, zaufanej osobie</a:t>
            </a:r>
            <a:r>
              <a:rPr dirty="0">
                <a:latin typeface="+mj-ea"/>
                <a:cs typeface="+mj-ea"/>
              </a:rPr>
              <a:t/>
            </a:r>
            <a:br>
              <a:rPr dirty="0">
                <a:latin typeface="+mj-ea"/>
                <a:cs typeface="+mj-ea"/>
              </a:rPr>
            </a:br>
            <a:r>
              <a:rPr lang="pl-PL" sz="2400" dirty="0">
                <a:latin typeface="Trebuchet MS"/>
              </a:rPr>
              <a:t>·</a:t>
            </a:r>
            <a:r>
              <a:rPr lang="pl-PL" sz="2400" dirty="0">
                <a:latin typeface="Times New Roman"/>
                <a:cs typeface="Times New Roman"/>
              </a:rPr>
              <a:t> </a:t>
            </a:r>
            <a:r>
              <a:rPr lang="pl-PL" sz="2400" dirty="0">
                <a:latin typeface="Trebuchet MS"/>
              </a:rPr>
              <a:t>Zachowaj wszystkie dowody świadczące o cyberprzemocy. Skopiuj i wydrukuj rozmowy z komunikatorów, czatów internetowych, czy portali społecznościowych.</a:t>
            </a:r>
            <a:r>
              <a:rPr lang="pl-PL" sz="2400" dirty="0">
                <a:latin typeface="Trebuchet MS"/>
                <a:cs typeface="+mj-ea"/>
              </a:rPr>
              <a:t> Zachowaj wszystkie sms'y mms'y i nagrania na pocztę głosową.</a:t>
            </a:r>
            <a:r>
              <a:rPr dirty="0">
                <a:latin typeface="+mj-ea"/>
                <a:cs typeface="+mj-ea"/>
              </a:rPr>
              <a:t/>
            </a:r>
            <a:br>
              <a:rPr dirty="0">
                <a:latin typeface="+mj-ea"/>
                <a:cs typeface="+mj-ea"/>
              </a:rPr>
            </a:br>
            <a:r>
              <a:rPr lang="pl-PL" sz="2400" dirty="0">
                <a:latin typeface="Trebuchet MS"/>
              </a:rPr>
              <a:t>·</a:t>
            </a:r>
            <a:r>
              <a:rPr lang="pl-PL" sz="2400" dirty="0">
                <a:latin typeface="Times New Roman"/>
                <a:cs typeface="Times New Roman"/>
              </a:rPr>
              <a:t> </a:t>
            </a:r>
            <a:r>
              <a:rPr lang="pl-PL" sz="2400" dirty="0">
                <a:latin typeface="Trebuchet MS"/>
              </a:rPr>
              <a:t>Jeżeli na jakiejś stronie internetowej widzisz obrażające Cię treści, możesz zachować kopię materiału. Wciskasz jednocześnie klawisze Ctrl i PrtSc, a następnie „wklejasz” zawartość do jakiegoś dokumentu tekstowego, lub graficznego, po czym możesz również wydrukować taki „obrazek”. Trzeba zapisać plik!</a:t>
            </a:r>
            <a:r>
              <a:rPr dirty="0">
                <a:latin typeface="+mj-ea"/>
                <a:cs typeface="+mj-ea"/>
              </a:rPr>
              <a:t/>
            </a:r>
            <a:br>
              <a:rPr dirty="0">
                <a:latin typeface="+mj-ea"/>
                <a:cs typeface="+mj-ea"/>
              </a:rPr>
            </a:b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3444258457"/>
              </p:ext>
            </p:extLst>
          </p:nvPr>
        </p:nvSpPr>
        <p:spPr>
          <a:xfrm>
            <a:off x="1019175" y="-76200"/>
            <a:ext cx="9904413" cy="1473704"/>
          </a:xfrm>
        </p:spPr>
        <p:txBody>
          <a:bodyPr>
            <a:normAutofit/>
          </a:bodyPr>
          <a:lstStyle/>
          <a:p>
            <a:r>
              <a:rPr lang="pl-PL" sz="3200" dirty="0"/>
              <a:t>Więc jeśli już wiemy czym jest cyberprzemoc, to co zrobić w sytuacji bycia jej ofiarą?</a:t>
            </a:r>
          </a:p>
        </p:txBody>
      </p:sp>
      <p:sp>
        <p:nvSpPr>
          <p:cNvPr id="6" name="pole tekstowe 5"/>
          <p:cNvSpPr txBox="1"/>
          <p:nvPr>
            <p:extLst>
              <p:ext uri="{D42A27DB-BD31-4B8C-83A1-F6EECF244321}">
                <p14:modId xmlns:p14="http://schemas.microsoft.com/office/powerpoint/2010/main" xmlns="" val="2472559680"/>
              </p:ext>
            </p:extLst>
          </p:nvPr>
        </p:nvSpPr>
        <p:spPr>
          <a:xfrm>
            <a:off x="9639300" y="6134100"/>
            <a:ext cx="2707653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dirty="0"/>
              <a:t>Źródło: http://www.stopcyberbullying.cba.pl/</a:t>
            </a:r>
          </a:p>
        </p:txBody>
      </p:sp>
      <p:sp>
        <p:nvSpPr>
          <p:cNvPr id="7" name="pole tekstowe 6"/>
          <p:cNvSpPr txBox="1"/>
          <p:nvPr>
            <p:extLst>
              <p:ext uri="{D42A27DB-BD31-4B8C-83A1-F6EECF244321}">
                <p14:modId xmlns:p14="http://schemas.microsoft.com/office/powerpoint/2010/main" xmlns="" val="1690873682"/>
              </p:ext>
            </p:extLst>
          </p:nvPr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pl-PL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13341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xmlns="" val="3202486073"/>
              </p:ext>
            </p:extLst>
          </p:nvPr>
        </p:nvSpPr>
        <p:spPr>
          <a:xfrm>
            <a:off x="1057275" y="-904875"/>
            <a:ext cx="9905955" cy="3429000"/>
          </a:xfrm>
        </p:spPr>
        <p:txBody>
          <a:bodyPr/>
          <a:lstStyle/>
          <a:p>
            <a:r>
              <a:rPr lang="pl-PL" dirty="0"/>
              <a:t>Jak możemy chronić się przed staniem się ofiarą cyberprzemocy?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2867527723"/>
              </p:ext>
            </p:extLst>
          </p:nvPr>
        </p:nvSpPr>
        <p:spPr>
          <a:xfrm>
            <a:off x="733425" y="3533775"/>
            <a:ext cx="9904459" cy="13715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pl-PL" sz="2400" dirty="0">
                <a:solidFill>
                  <a:srgbClr val="FFFFFF"/>
                </a:solidFill>
              </a:rPr>
              <a:t>Eksperci z </a:t>
            </a:r>
            <a:r>
              <a:rPr lang="pl-PL" sz="2400" u="sng" dirty="0">
                <a:solidFill>
                  <a:srgbClr val="FFFFFF"/>
                </a:solidFill>
              </a:rPr>
              <a:t>Kaspersky Lab</a:t>
            </a:r>
            <a:r>
              <a:rPr lang="pl-PL" sz="2400" dirty="0">
                <a:solidFill>
                  <a:srgbClr val="FFFFFF"/>
                </a:solidFill>
              </a:rPr>
              <a:t> zwracają uwagę na aktualizację oprogramowania, korzystanie z legalnych wersji oraz unikanie odwiedzania podejrzanych witryn. To oczywiste zasady, których jednak wiele osób i organizacji nie przestrzega, co jest wabikiem na kolejne </a:t>
            </a:r>
            <a:r>
              <a:rPr lang="pl-PL" sz="2400" b="1" dirty="0">
                <a:solidFill>
                  <a:srgbClr val="FFFFFF"/>
                </a:solidFill>
              </a:rPr>
              <a:t>cyberataki</a:t>
            </a:r>
            <a:r>
              <a:rPr lang="pl-PL" sz="2400" dirty="0">
                <a:solidFill>
                  <a:srgbClr val="FFFFFF"/>
                </a:solidFill>
              </a:rPr>
              <a:t>. W ostatnich miesiącach hakerzy przeszli również na serwisy społecznościowe – najpopularniejszym pod tym kątem jest </a:t>
            </a:r>
            <a:r>
              <a:rPr lang="pl-PL" sz="2400" u="sng" dirty="0">
                <a:solidFill>
                  <a:srgbClr val="FFFFFF"/>
                </a:solidFill>
              </a:rPr>
              <a:t>Facebook</a:t>
            </a:r>
            <a:r>
              <a:rPr lang="pl-PL" sz="2400" dirty="0">
                <a:solidFill>
                  <a:srgbClr val="FFFFFF"/>
                </a:solidFill>
              </a:rPr>
              <a:t>, gdzie regularnie pojawiają się nowe podejrzane linki z możliwością wygrania drogiego gadżetu lub zobaczenia ocenzurowanych filmów – dla własnego bezpieczeństwa lepiej unikać tego rodzaju treści.</a:t>
            </a:r>
          </a:p>
        </p:txBody>
      </p:sp>
      <p:sp>
        <p:nvSpPr>
          <p:cNvPr id="4" name="pole tekstowe 3"/>
          <p:cNvSpPr txBox="1"/>
          <p:nvPr>
            <p:extLst>
              <p:ext uri="{D42A27DB-BD31-4B8C-83A1-F6EECF244321}">
                <p14:modId xmlns:p14="http://schemas.microsoft.com/office/powerpoint/2010/main" xmlns="" val="2195948918"/>
              </p:ext>
            </p:extLst>
          </p:nvPr>
        </p:nvSpPr>
        <p:spPr>
          <a:xfrm>
            <a:off x="9182100" y="6211019"/>
            <a:ext cx="3048000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l-PL" dirty="0">
                <a:solidFill>
                  <a:srgbClr val="FFFFFF"/>
                </a:solidFill>
                <a:latin typeface="Lato"/>
              </a:rPr>
              <a:t>Źródło: </a:t>
            </a:r>
            <a:r>
              <a:rPr lang="pl-PL" dirty="0">
                <a:latin typeface="Lato"/>
              </a:rPr>
              <a:t>poradnikprzedsiebiorcy.pl</a:t>
            </a:r>
            <a:endParaRPr lang="pl-PL" dirty="0">
              <a:solidFill>
                <a:srgbClr val="3A3A3A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48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xmlns="" val="2304109161"/>
              </p:ext>
            </p:extLst>
          </p:nvPr>
        </p:nvSpPr>
        <p:spPr>
          <a:xfrm>
            <a:off x="666750" y="914400"/>
            <a:ext cx="9905955" cy="3429000"/>
          </a:xfrm>
        </p:spPr>
        <p:txBody>
          <a:bodyPr>
            <a:normAutofit/>
          </a:bodyPr>
          <a:lstStyle/>
          <a:p>
            <a:pPr algn="ctr"/>
            <a:r>
              <a:rPr lang="pl-PL" sz="6000" dirty="0"/>
              <a:t>Czas na pytania!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800100" y="6600825"/>
            <a:ext cx="9904459" cy="1371599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8603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0" y="7467600"/>
            <a:ext cx="9905955" cy="3429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  <p:extLst>
              <p:ext uri="{D42A27DB-BD31-4B8C-83A1-F6EECF244321}">
                <p14:modId xmlns:p14="http://schemas.microsoft.com/office/powerpoint/2010/main" xmlns="" val="3907082337"/>
              </p:ext>
            </p:extLst>
          </p:nvPr>
        </p:nvSpPr>
        <p:spPr>
          <a:xfrm>
            <a:off x="894667" y="798287"/>
            <a:ext cx="9904412" cy="5525430"/>
          </a:xfrm>
        </p:spPr>
        <p:txBody>
          <a:bodyPr>
            <a:normAutofit/>
          </a:bodyPr>
          <a:lstStyle/>
          <a:p>
            <a:r>
              <a:rPr lang="pl-PL" sz="2800" dirty="0"/>
              <a:t>Co to jest cyberprzemoc?</a:t>
            </a:r>
          </a:p>
          <a:p>
            <a:endParaRPr lang="pl-PL" sz="2800" dirty="0"/>
          </a:p>
          <a:p>
            <a:r>
              <a:rPr lang="pl-PL" sz="2800" dirty="0"/>
              <a:t>Co powinniśmy zrobić, gdybyśmy stali się jej ofiarą?</a:t>
            </a:r>
          </a:p>
          <a:p>
            <a:endParaRPr lang="pl-PL" sz="2800" dirty="0"/>
          </a:p>
          <a:p>
            <a:r>
              <a:rPr lang="pl-PL" sz="2800" dirty="0"/>
              <a:t>Jak możemy chronić się przed cyberatakami?</a:t>
            </a:r>
          </a:p>
          <a:p>
            <a:endParaRPr lang="pl-PL" sz="2800" dirty="0"/>
          </a:p>
          <a:p>
            <a:r>
              <a:rPr lang="pl-PL" sz="2800" dirty="0"/>
              <a:t>Jakie są formy cyberprzemocy</a:t>
            </a:r>
            <a:r>
              <a:rPr lang="pl-PL" sz="2800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1608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</TotalTime>
  <Words>177</Words>
  <Application>Microsoft Office PowerPoint</Application>
  <PresentationFormat>Niestandardowy</PresentationFormat>
  <Paragraphs>41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Circuit</vt:lpstr>
      <vt:lpstr>CyberPrzemoc</vt:lpstr>
      <vt:lpstr>Cyberprzemoc (agresja elektroniczna) – stosowanie przemocy poprzez: prześladowanie, zastraszanie, nękanie, wyśmiewanie innych osób z wykorzystaniem internetu i narzędzi typu elektronicznego takich jak: sms, e-mail, witryny internetowe, fora dyskusyjne w internecie, portale społecznościowe i inne.</vt:lpstr>
      <vt:lpstr>Formy cyberprzemocy:</vt:lpstr>
      <vt:lpstr> </vt:lpstr>
      <vt:lpstr>Slajd 5</vt:lpstr>
      <vt:lpstr>· Nie wstydź się! Powiedz o tym dorosłej, zaufanej osobie · Zachowaj wszystkie dowody świadczące o cyberprzemocy. Skopiuj i wydrukuj rozmowy z komunikatorów, czatów internetowych, czy portali społecznościowych. Zachowaj wszystkie sms'y mms'y i nagrania na pocztę głosową. · Jeżeli na jakiejś stronie internetowej widzisz obrażające Cię treści, możesz zachować kopię materiału. Wciskasz jednocześnie klawisze Ctrl i PrtSc, a następnie „wklejasz” zawartość do jakiegoś dokumentu tekstowego, lub graficznego, po czym możesz również wydrukować taki „obrazek”. Trzeba zapisać plik! </vt:lpstr>
      <vt:lpstr>Jak możemy chronić się przed staniem się ofiarą cyberprzemocy?</vt:lpstr>
      <vt:lpstr>Czas na pytania!</vt:lpstr>
      <vt:lpstr>Slajd 9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7</cp:revision>
  <dcterms:created xsi:type="dcterms:W3CDTF">2014-08-26T23:43:54Z</dcterms:created>
  <dcterms:modified xsi:type="dcterms:W3CDTF">2017-05-23T19:27:11Z</dcterms:modified>
</cp:coreProperties>
</file>